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4" r:id="rId1"/>
    <p:sldMasterId id="2147484188" r:id="rId2"/>
    <p:sldMasterId id="2147484200" r:id="rId3"/>
    <p:sldMasterId id="2147484212" r:id="rId4"/>
  </p:sldMasterIdLst>
  <p:notesMasterIdLst>
    <p:notesMasterId r:id="rId69"/>
  </p:notesMasterIdLst>
  <p:sldIdLst>
    <p:sldId id="297" r:id="rId5"/>
    <p:sldId id="309" r:id="rId6"/>
    <p:sldId id="310" r:id="rId7"/>
    <p:sldId id="306" r:id="rId8"/>
    <p:sldId id="359" r:id="rId9"/>
    <p:sldId id="355" r:id="rId10"/>
    <p:sldId id="311" r:id="rId11"/>
    <p:sldId id="307" r:id="rId12"/>
    <p:sldId id="312" r:id="rId13"/>
    <p:sldId id="313" r:id="rId14"/>
    <p:sldId id="314" r:id="rId15"/>
    <p:sldId id="308" r:id="rId16"/>
    <p:sldId id="304" r:id="rId17"/>
    <p:sldId id="263" r:id="rId18"/>
    <p:sldId id="264" r:id="rId19"/>
    <p:sldId id="265" r:id="rId20"/>
    <p:sldId id="267" r:id="rId21"/>
    <p:sldId id="268" r:id="rId22"/>
    <p:sldId id="316" r:id="rId23"/>
    <p:sldId id="317" r:id="rId24"/>
    <p:sldId id="269" r:id="rId25"/>
    <p:sldId id="318" r:id="rId26"/>
    <p:sldId id="319" r:id="rId27"/>
    <p:sldId id="320" r:id="rId28"/>
    <p:sldId id="321" r:id="rId29"/>
    <p:sldId id="322" r:id="rId30"/>
    <p:sldId id="323" r:id="rId31"/>
    <p:sldId id="339" r:id="rId32"/>
    <p:sldId id="340" r:id="rId33"/>
    <p:sldId id="324" r:id="rId34"/>
    <p:sldId id="358" r:id="rId35"/>
    <p:sldId id="326" r:id="rId36"/>
    <p:sldId id="327" r:id="rId37"/>
    <p:sldId id="328" r:id="rId38"/>
    <p:sldId id="329" r:id="rId39"/>
    <p:sldId id="338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60" r:id="rId61"/>
    <p:sldId id="361" r:id="rId62"/>
    <p:sldId id="362" r:id="rId63"/>
    <p:sldId id="363" r:id="rId64"/>
    <p:sldId id="367" r:id="rId65"/>
    <p:sldId id="364" r:id="rId66"/>
    <p:sldId id="366" r:id="rId67"/>
    <p:sldId id="365" r:id="rId6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62" y="2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F5384D-BE91-49A6-9339-7DFE5DCF24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49C48B-21B4-45D7-82F6-BAF76A2365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41AAA99-A0DE-4F74-9FC5-C291DA11CC0C}" type="datetimeFigureOut">
              <a:rPr lang="zh-CN" altLang="en-US"/>
              <a:pPr>
                <a:defRPr/>
              </a:pPr>
              <a:t>2019-08-11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7D2AC944-5F0E-46A8-9181-EE50103F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3FA52F04-F731-4427-8388-A72D3FEE2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E44BE2-403D-4B63-AE6C-7B51141E25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20ADF7-6462-4E66-8167-111DAF6134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EB05DEF-6CD4-4617-A895-BC793C3495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>
            <a:extLst>
              <a:ext uri="{FF2B5EF4-FFF2-40B4-BE49-F238E27FC236}">
                <a16:creationId xmlns:a16="http://schemas.microsoft.com/office/drawing/2014/main" id="{7EE2D8F4-4B31-4314-9E8E-3A9987F87B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>
            <a:extLst>
              <a:ext uri="{FF2B5EF4-FFF2-40B4-BE49-F238E27FC236}">
                <a16:creationId xmlns:a16="http://schemas.microsoft.com/office/drawing/2014/main" id="{4CB27708-D49A-4CD4-B524-014F6961CC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604" name="灯片编号占位符 3">
            <a:extLst>
              <a:ext uri="{FF2B5EF4-FFF2-40B4-BE49-F238E27FC236}">
                <a16:creationId xmlns:a16="http://schemas.microsoft.com/office/drawing/2014/main" id="{4122184B-A428-4392-A7BF-E3B4D1A55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A1EEBAE-C2B9-476D-9D5C-8C94EB61B455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0B68CB0B-3848-4F0F-AD4F-9A74276D74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>
            <a:extLst>
              <a:ext uri="{FF2B5EF4-FFF2-40B4-BE49-F238E27FC236}">
                <a16:creationId xmlns:a16="http://schemas.microsoft.com/office/drawing/2014/main" id="{69B5CCBF-4F38-4AA1-A024-825FF4375D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>
            <a:extLst>
              <a:ext uri="{FF2B5EF4-FFF2-40B4-BE49-F238E27FC236}">
                <a16:creationId xmlns:a16="http://schemas.microsoft.com/office/drawing/2014/main" id="{8F224CF9-B04A-44CA-922A-B1663ED91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fld id="{DD980339-BA76-4C5D-9EE6-32E8DA5244BE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/>
              <a:t>44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7843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81515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9843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E5D255-CA2E-4966-937B-29913BE2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93783E-0321-427A-863C-BD6D755C1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30FA6E-48E1-4F55-A426-352F7663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F221F-C817-4C4A-8382-3108231B39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65517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F4ED8DF-B0BA-4754-ACC7-5B9981DD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DEA57BA-6951-41E1-921E-7E0E1B6E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E08A3FC-C87A-48F6-9488-ECDBA0BE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C0D8D-DFC6-416E-B6BB-48D1F16C85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32541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6720-0FA5-4E53-8CE6-F6089170A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10FA-744D-4D03-AE2F-D3B84408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55250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261D1-B4D3-497F-A09D-E0C8E3CB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B118-61E1-47B3-9126-34368D99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4638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871EF-E282-4278-B0ED-666CCB9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0F000-FEFF-44E2-95AC-C88A0BF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842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D8FF-273D-4C0E-89C0-5E8086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D8363-CA92-4006-A0FE-E158767E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47B-3271-4675-905B-31159E1C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83553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9F3-8420-456E-8310-59673D9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797A5-0418-4598-A7DE-CA0356AB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B83BB-DEC9-4DE9-8814-F64DF3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5DC10F-1701-4D2C-94D0-4DEC59F4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2CCF2-FFCB-47AC-851F-0D72AC53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3626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80F66-53A9-4CF2-B556-DFF1F012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619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47729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582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988D1-70F4-4464-946D-C392D74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E9D2C-1D8D-480F-BF8E-678A78FB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D41EE-DC97-499C-973D-361C3308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5406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4EAB-C09E-4852-95E5-588C9107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11C9C-70F3-4B7F-99D4-85DD8825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6763-E66E-478A-8040-73A2EBE9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0864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E774-FD72-4382-AB98-EC25B51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2D10B-9C37-4763-B67D-F2D6E3FD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5286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41EA8-1927-4EF7-BD2A-AEF537591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2429BB-0895-4535-93D7-E252D6BD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38897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F8E9-B7BD-4E40-90FA-437D6360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F4F0D-FAFF-412E-B6FE-96FA6EE3B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28400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B37-A2CF-4C1D-AECA-681EC53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20C2-9F43-45C5-AD1C-CCF4E24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91748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FA986-6312-4A7C-8C7C-5CE75BE8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C8535-5165-4B92-90C2-3AB72A53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1916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79D0-C9C4-46E7-9165-5F64B3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98765-39C2-45F2-9674-26854DEC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6D731-90E6-42A5-B7B5-D7656149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42046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257E-5C0B-4E43-9939-21264C4D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A5D95-C7F6-477F-BAEF-C122FA79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907CA-6EB6-4B98-B59E-34E9DD40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A827A-91F1-47F0-B645-B99D33E90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4CE666-D88B-4EB7-B138-7801E53D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8026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83241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0604-2539-4D32-B649-257DB0D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4477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091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A28D-4F6E-4227-BCEF-DBA80DA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A6582-FC99-43C0-9BA4-27635E56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9A48C-B9FC-424B-B966-C30DAEE7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09137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D9657-844E-4933-85FA-8149C2EA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FE341-76FA-4586-B445-56EAA4712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2B346-FE74-4792-8525-ACE49079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16287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EC3-C5CA-4DF7-B946-24F685D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85811-1C0E-474C-B3FE-0751723B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1900835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66AADF-3FBC-4723-A399-510CFF46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8512F-4210-4B85-8A55-6C1D7472A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86351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4285-01DD-48A6-B4C6-FA21945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EECC-4539-46AB-9A61-61D738935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0194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BDB07-D0D4-4E83-BCA9-9045322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C534F-B937-4AE6-983D-5A6D24D6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7951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E545-C99F-46C6-97B2-EC8DB28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96123-722A-4178-884B-671895C5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4064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EE618-D0F0-43FB-9980-61E8A78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D982A-979C-4E89-8266-F0DFEFE64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4D74E-70BA-4161-888C-93CB5537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04842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28701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D16D0-0763-4A1B-8007-2522F7E8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A78-7AB1-44C7-BFEA-77B12134A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C3824-544B-428F-B0E3-7DD55EC1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1D378-8623-4F70-9658-5EB393353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2D57B-AFC6-4AB7-A175-202CC3FBD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2966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E3B7-5FF1-4215-9762-11F88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759008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205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F652-20B8-4E67-B59B-13E628D5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0A89-E66F-4846-8A69-72C472A9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F0FCD-AE26-43EB-AF37-C6C1DD28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81751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1178-138E-4DDA-97FB-7143B152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8DA4E6-FF77-441E-8A75-04AEB8A2A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32C49-5C30-4DA4-AFDC-160923ED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84484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4543-4B06-4263-B003-D6965C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F91920-6ED6-4401-95F4-BE57A5CE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8084205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543A3-8318-425D-8053-EDF9C9AA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C4627-059E-4B26-ACE3-00B9C74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4289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55420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091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80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336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523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5DA51D9-EE95-4A6E-88C7-65E7BAD33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B7BE500-E83D-4FBE-B529-191EACE5D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33776D26-8E1E-4995-A9B5-CC9F1505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70" r:id="rId12"/>
    <p:sldLayoutId id="2147484271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5D9B033-2612-41A8-9234-EC5F08D69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4601B23-B9FF-460C-AC4E-B4B0A990F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2052" name="Object 11">
            <a:extLst>
              <a:ext uri="{FF2B5EF4-FFF2-40B4-BE49-F238E27FC236}">
                <a16:creationId xmlns:a16="http://schemas.microsoft.com/office/drawing/2014/main" id="{22A6DF6C-A864-49AC-A34A-60FDFAC657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13">
            <a:extLst>
              <a:ext uri="{FF2B5EF4-FFF2-40B4-BE49-F238E27FC236}">
                <a16:creationId xmlns:a16="http://schemas.microsoft.com/office/drawing/2014/main" id="{001C1C10-7517-471E-8347-3CA0FFEA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9416921-38C9-4702-8A95-0861E72C8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DCEE203-EB0D-4E76-B355-6EBE86060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3076" name="Object 11">
            <a:extLst>
              <a:ext uri="{FF2B5EF4-FFF2-40B4-BE49-F238E27FC236}">
                <a16:creationId xmlns:a16="http://schemas.microsoft.com/office/drawing/2014/main" id="{273930C2-F479-4043-A8BF-904C418902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13">
            <a:extLst>
              <a:ext uri="{FF2B5EF4-FFF2-40B4-BE49-F238E27FC236}">
                <a16:creationId xmlns:a16="http://schemas.microsoft.com/office/drawing/2014/main" id="{B5316DF6-732F-4E7C-B515-6C6B907CF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EBDED2A-B5C7-4007-94DD-C22BC1652E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F912A06-5E9F-4D01-9649-CCE8F82C77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4100" name="Object 11">
            <a:extLst>
              <a:ext uri="{FF2B5EF4-FFF2-40B4-BE49-F238E27FC236}">
                <a16:creationId xmlns:a16="http://schemas.microsoft.com/office/drawing/2014/main" id="{4C6FD9BC-DA1C-4BA4-A1DA-2528505E31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12">
            <a:extLst>
              <a:ext uri="{FF2B5EF4-FFF2-40B4-BE49-F238E27FC236}">
                <a16:creationId xmlns:a16="http://schemas.microsoft.com/office/drawing/2014/main" id="{FB16335D-7265-4D20-8AED-5957FC87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>
                <a:ea typeface="华文行楷" panose="02010800040101010101" pitchFamily="2" charset="-122"/>
              </a:rPr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EE13054-4F5C-4909-8DBD-3EB46269E54B}"/>
              </a:ext>
            </a:extLst>
          </p:cNvPr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0" y="1125538"/>
            <a:ext cx="12192000" cy="1008062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异方差性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6DF5898-4B79-42CC-BDFE-A020E42F2A48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3136901" y="2420939"/>
            <a:ext cx="6054725" cy="28082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+mn-ea"/>
              </a:rPr>
              <a:t>提要</a:t>
            </a:r>
            <a:endParaRPr lang="en-US" altLang="zh-CN" sz="2400" b="1" dirty="0">
              <a:latin typeface="+mn-ea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一、异方差性对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的影响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二、</a:t>
            </a:r>
            <a:r>
              <a:rPr lang="en-US" altLang="zh-CN" sz="2400" dirty="0"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cs typeface="Times New Roman" panose="02020603050405020304" pitchFamily="18" charset="0"/>
              </a:rPr>
              <a:t>估计后的异方差性</a:t>
            </a:r>
            <a:r>
              <a:rPr lang="en-US" altLang="zh-CN" sz="2400" dirty="0"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cs typeface="Times New Roman" panose="02020603050405020304" pitchFamily="18" charset="0"/>
              </a:rPr>
              <a:t>稳健推断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三、对异方差性的检验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四、加权最小二乘法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五、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cs typeface="Times New Roman" panose="02020603050405020304" pitchFamily="18" charset="0"/>
              </a:rPr>
              <a:t>线性概率模型再讨论</a:t>
            </a:r>
            <a:endParaRPr lang="en-US" altLang="zh-CN" sz="2600" b="1" dirty="0"/>
          </a:p>
          <a:p>
            <a:pPr marL="0" indent="0">
              <a:buNone/>
              <a:defRPr/>
            </a:pPr>
            <a:endParaRPr lang="zh-CN" altLang="en-US" sz="2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utoUpdateAnimBg="0"/>
      <p:bldP spid="8195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">
            <a:extLst>
              <a:ext uri="{FF2B5EF4-FFF2-40B4-BE49-F238E27FC236}">
                <a16:creationId xmlns:a16="http://schemas.microsoft.com/office/drawing/2014/main" id="{099011D7-6C33-4EE1-B3B7-CBB7CC047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1201048"/>
            <a:ext cx="9743737" cy="561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内容占位符 2">
            <a:extLst>
              <a:ext uri="{FF2B5EF4-FFF2-40B4-BE49-F238E27FC236}">
                <a16:creationId xmlns:a16="http://schemas.microsoft.com/office/drawing/2014/main" id="{C151ADDD-ECD9-46C5-93C3-BFA7C9DE570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44382" y="1268760"/>
            <a:ext cx="7537693" cy="498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例题</a:t>
            </a:r>
            <a:r>
              <a:rPr lang="en-US" altLang="zh-CN" sz="2000" b="1" dirty="0">
                <a:cs typeface="Times New Roman" panose="02020603050405020304" pitchFamily="18" charset="0"/>
              </a:rPr>
              <a:t>8.1 </a:t>
            </a:r>
            <a:r>
              <a:rPr lang="zh-CN" altLang="en-US" sz="2000" b="1" dirty="0">
                <a:cs typeface="Times New Roman" panose="02020603050405020304" pitchFamily="18" charset="0"/>
              </a:rPr>
              <a:t>同时使用异方差</a:t>
            </a:r>
            <a:r>
              <a:rPr lang="en-US" altLang="zh-CN" sz="2000" b="1" dirty="0">
                <a:cs typeface="Times New Roman" panose="02020603050405020304" pitchFamily="18" charset="0"/>
              </a:rPr>
              <a:t>— </a:t>
            </a:r>
            <a:r>
              <a:rPr lang="zh-CN" altLang="en-US" sz="2000" b="1" dirty="0">
                <a:cs typeface="Times New Roman" panose="02020603050405020304" pitchFamily="18" charset="0"/>
              </a:rPr>
              <a:t>稳健的标准误的对数工资方程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18435" name="图片 2">
            <a:extLst>
              <a:ext uri="{FF2B5EF4-FFF2-40B4-BE49-F238E27FC236}">
                <a16:creationId xmlns:a16="http://schemas.microsoft.com/office/drawing/2014/main" id="{F29F63B1-9335-4683-9400-6CD99D4DD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82" y="1701404"/>
            <a:ext cx="1050323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3">
            <a:extLst>
              <a:ext uri="{FF2B5EF4-FFF2-40B4-BE49-F238E27FC236}">
                <a16:creationId xmlns:a16="http://schemas.microsoft.com/office/drawing/2014/main" id="{888F74C4-8253-4AC9-ABD5-E6436343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98" y="2780928"/>
            <a:ext cx="1015330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>
            <a:extLst>
              <a:ext uri="{FF2B5EF4-FFF2-40B4-BE49-F238E27FC236}">
                <a16:creationId xmlns:a16="http://schemas.microsoft.com/office/drawing/2014/main" id="{D419B644-EBB0-41F0-A49F-AE5013FBE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84784"/>
            <a:ext cx="11663652" cy="488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2D14FB9E-68B0-4709-B31E-7192C8839B36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659620" y="1268760"/>
            <a:ext cx="11017224" cy="7921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000" b="1" dirty="0"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cs typeface="Times New Roman" panose="02020603050405020304" pitchFamily="18" charset="0"/>
              </a:rPr>
              <a:t>、问题：如果异方差</a:t>
            </a:r>
            <a:r>
              <a:rPr lang="en-US" altLang="zh-CN" sz="2000" b="1" dirty="0"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cs typeface="Times New Roman" panose="02020603050405020304" pitchFamily="18" charset="0"/>
              </a:rPr>
              <a:t>稳健的标准误比通常的</a:t>
            </a:r>
            <a:r>
              <a:rPr lang="en-US" altLang="zh-CN" sz="2000" b="1" dirty="0">
                <a:cs typeface="Times New Roman" panose="02020603050405020304" pitchFamily="18" charset="0"/>
              </a:rPr>
              <a:t>OLS</a:t>
            </a:r>
            <a:r>
              <a:rPr lang="zh-CN" altLang="en-US" sz="2000" b="1" dirty="0">
                <a:cs typeface="Times New Roman" panose="02020603050405020304" pitchFamily="18" charset="0"/>
              </a:rPr>
              <a:t>标准误适用的情况更多，为什么还非要用通常的标准误不可呢？</a:t>
            </a:r>
            <a:endParaRPr lang="zh-CN" altLang="en-US" sz="2000" b="1" dirty="0"/>
          </a:p>
          <a:p>
            <a:pPr marL="533400" indent="-533400">
              <a:lnSpc>
                <a:spcPct val="80000"/>
              </a:lnSpc>
              <a:buNone/>
              <a:defRPr/>
            </a:pP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         </a:t>
            </a:r>
            <a:endParaRPr lang="zh-CN" altLang="en-US" sz="20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0483" name="图片 1">
            <a:extLst>
              <a:ext uri="{FF2B5EF4-FFF2-40B4-BE49-F238E27FC236}">
                <a16:creationId xmlns:a16="http://schemas.microsoft.com/office/drawing/2014/main" id="{600BEE55-7D9F-4CC9-A3B0-3B1C48B45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48" y="2074490"/>
            <a:ext cx="11008972" cy="393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6642B310-D0D5-4F84-AF04-9E6821A08812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335360" y="1196752"/>
            <a:ext cx="10332640" cy="525643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cs typeface="Times New Roman" panose="02020603050405020304" pitchFamily="18" charset="0"/>
              </a:rPr>
              <a:t>、异方差</a:t>
            </a:r>
            <a:r>
              <a:rPr lang="en-US" altLang="zh-CN" sz="2400" b="1" dirty="0"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cs typeface="Times New Roman" panose="02020603050405020304" pitchFamily="18" charset="0"/>
              </a:rPr>
              <a:t>稳健的 </a:t>
            </a:r>
            <a:r>
              <a:rPr lang="en-US" altLang="zh-CN" sz="2400" b="1" dirty="0"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 dirty="0">
                <a:cs typeface="Times New Roman" panose="02020603050405020304" pitchFamily="18" charset="0"/>
              </a:rPr>
              <a:t>例题</a:t>
            </a:r>
            <a:r>
              <a:rPr lang="en-US" altLang="zh-CN" sz="2000" b="1" dirty="0">
                <a:cs typeface="Times New Roman" panose="02020603050405020304" pitchFamily="18" charset="0"/>
              </a:rPr>
              <a:t>8.2 </a:t>
            </a:r>
            <a:r>
              <a:rPr lang="zh-CN" altLang="en-US" sz="2000" b="1" dirty="0">
                <a:cs typeface="Times New Roman" panose="02020603050405020304" pitchFamily="18" charset="0"/>
              </a:rPr>
              <a:t>异方差</a:t>
            </a:r>
            <a:r>
              <a:rPr lang="en-US" altLang="zh-CN" sz="2000" b="1" dirty="0">
                <a:cs typeface="Times New Roman" panose="02020603050405020304" pitchFamily="18" charset="0"/>
              </a:rPr>
              <a:t>—</a:t>
            </a:r>
            <a:r>
              <a:rPr lang="zh-CN" altLang="en-US" sz="2000" b="1" dirty="0">
                <a:cs typeface="Times New Roman" panose="02020603050405020304" pitchFamily="18" charset="0"/>
              </a:rPr>
              <a:t>稳健的 </a:t>
            </a:r>
            <a:r>
              <a:rPr lang="en-US" altLang="zh-CN" sz="2000" b="1" dirty="0">
                <a:cs typeface="Times New Roman" panose="02020603050405020304" pitchFamily="18" charset="0"/>
              </a:rPr>
              <a:t>F</a:t>
            </a:r>
            <a:r>
              <a:rPr lang="zh-CN" altLang="en-US" sz="2000" b="1" dirty="0">
                <a:cs typeface="Times New Roman" panose="02020603050405020304" pitchFamily="18" charset="0"/>
              </a:rPr>
              <a:t> 统计量</a:t>
            </a:r>
          </a:p>
        </p:txBody>
      </p:sp>
      <p:pic>
        <p:nvPicPr>
          <p:cNvPr id="21507" name="图片 2">
            <a:extLst>
              <a:ext uri="{FF2B5EF4-FFF2-40B4-BE49-F238E27FC236}">
                <a16:creationId xmlns:a16="http://schemas.microsoft.com/office/drawing/2014/main" id="{32D2D60A-9FFA-4F6A-BDDA-180AD1E4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205" y="1628800"/>
            <a:ext cx="997136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3">
            <a:extLst>
              <a:ext uri="{FF2B5EF4-FFF2-40B4-BE49-F238E27FC236}">
                <a16:creationId xmlns:a16="http://schemas.microsoft.com/office/drawing/2014/main" id="{488F0E36-74B3-44F6-97A5-A71BD9598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92562"/>
            <a:ext cx="990553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">
            <a:extLst>
              <a:ext uri="{FF2B5EF4-FFF2-40B4-BE49-F238E27FC236}">
                <a16:creationId xmlns:a16="http://schemas.microsoft.com/office/drawing/2014/main" id="{2FA25C23-1AEF-40DE-884E-208CAE37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1860565"/>
            <a:ext cx="12097344" cy="313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6C27F3EC-DDFE-4270-B801-56D7F51AD4C3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381650" y="1412776"/>
            <a:ext cx="8362950" cy="45354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  </a:t>
            </a:r>
            <a:r>
              <a:rPr lang="zh-CN" altLang="en-US" sz="2400" b="1" dirty="0">
                <a:cs typeface="Times New Roman" panose="02020603050405020304" pitchFamily="18" charset="0"/>
              </a:rPr>
              <a:t>关于 </a:t>
            </a:r>
            <a:r>
              <a:rPr lang="en-US" altLang="zh-CN" sz="2400" b="1" dirty="0">
                <a:cs typeface="Times New Roman" panose="02020603050405020304" pitchFamily="18" charset="0"/>
              </a:rPr>
              <a:t>F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pic>
        <p:nvPicPr>
          <p:cNvPr id="23555" name="图片 2">
            <a:extLst>
              <a:ext uri="{FF2B5EF4-FFF2-40B4-BE49-F238E27FC236}">
                <a16:creationId xmlns:a16="http://schemas.microsoft.com/office/drawing/2014/main" id="{4D53BA6F-681B-4272-AEDF-DAD2278D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0" y="1988840"/>
            <a:ext cx="1163148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BDC62DE-C027-4724-A7F1-91C01D9F243C}"/>
              </a:ext>
            </a:extLst>
          </p:cNvPr>
          <p:cNvSpPr>
            <a:spLocks noGrp="1" noRot="1" noChangeArrowheads="1"/>
          </p:cNvSpPr>
          <p:nvPr>
            <p:ph type="body" sz="half" idx="4294967295"/>
          </p:nvPr>
        </p:nvSpPr>
        <p:spPr>
          <a:xfrm>
            <a:off x="623392" y="1412776"/>
            <a:ext cx="7753350" cy="455136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en-US" altLang="zh-CN" sz="2400" b="1" dirty="0"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cs typeface="Times New Roman" panose="02020603050405020304" pitchFamily="18" charset="0"/>
              </a:rPr>
              <a:t>、计算异方差 </a:t>
            </a:r>
            <a:r>
              <a:rPr lang="en-US" altLang="zh-CN" sz="2400" b="1" dirty="0">
                <a:cs typeface="Times New Roman" panose="02020603050405020304" pitchFamily="18" charset="0"/>
              </a:rPr>
              <a:t>— </a:t>
            </a:r>
            <a:r>
              <a:rPr lang="zh-CN" altLang="en-US" sz="2400" b="1" dirty="0">
                <a:cs typeface="Times New Roman" panose="02020603050405020304" pitchFamily="18" charset="0"/>
              </a:rPr>
              <a:t>稳健的 </a:t>
            </a:r>
            <a:r>
              <a:rPr lang="en-US" altLang="zh-CN" sz="2400" b="1" dirty="0">
                <a:cs typeface="Times New Roman" panose="02020603050405020304" pitchFamily="18" charset="0"/>
              </a:rPr>
              <a:t>LM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24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24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24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defRPr/>
            </a:pPr>
            <a:endParaRPr lang="en-US" altLang="zh-CN" sz="24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zh-CN" sz="2400" b="1" dirty="0"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  <a:defRPr/>
            </a:pPr>
            <a:r>
              <a:rPr lang="zh-CN" altLang="en-US" sz="2400" b="1" dirty="0">
                <a:ea typeface="楷体_GB2312" pitchFamily="49" charset="-122"/>
                <a:cs typeface="Times New Roman" panose="02020603050405020304" pitchFamily="18" charset="0"/>
              </a:rPr>
              <a:t>思考题 </a:t>
            </a:r>
            <a:r>
              <a:rPr lang="en-US" altLang="zh-CN" sz="2400" b="1" dirty="0">
                <a:ea typeface="楷体_GB2312" pitchFamily="49" charset="-122"/>
                <a:cs typeface="Times New Roman" panose="02020603050405020304" pitchFamily="18" charset="0"/>
              </a:rPr>
              <a:t>8.1</a:t>
            </a:r>
            <a:endParaRPr lang="zh-CN" altLang="en-US" sz="24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579" name="图片 2">
            <a:extLst>
              <a:ext uri="{FF2B5EF4-FFF2-40B4-BE49-F238E27FC236}">
                <a16:creationId xmlns:a16="http://schemas.microsoft.com/office/drawing/2014/main" id="{2D4B7097-0143-4DA3-A388-CD4F974CD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772816"/>
            <a:ext cx="1092280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图片 3">
            <a:extLst>
              <a:ext uri="{FF2B5EF4-FFF2-40B4-BE49-F238E27FC236}">
                <a16:creationId xmlns:a16="http://schemas.microsoft.com/office/drawing/2014/main" id="{2EF72A85-8BC9-4EEA-9124-F8F7A185A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4114464"/>
            <a:ext cx="9937259" cy="82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文本占位符 3">
            <a:extLst>
              <a:ext uri="{FF2B5EF4-FFF2-40B4-BE49-F238E27FC236}">
                <a16:creationId xmlns:a16="http://schemas.microsoft.com/office/drawing/2014/main" id="{A943937D-7C9C-4B2A-81D1-33F54FC8938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3392" y="1268760"/>
            <a:ext cx="8280400" cy="47418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cs typeface="Times New Roman" panose="02020603050405020304" pitchFamily="18" charset="0"/>
              </a:rPr>
              <a:t>考察下面模型</a:t>
            </a:r>
            <a:endParaRPr lang="en-US" altLang="zh-CN" sz="2400" b="1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26627" name="图片 2">
            <a:extLst>
              <a:ext uri="{FF2B5EF4-FFF2-40B4-BE49-F238E27FC236}">
                <a16:creationId xmlns:a16="http://schemas.microsoft.com/office/drawing/2014/main" id="{7AF02D4D-6D74-4D4F-B69B-A9F671C6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69" y="1705149"/>
            <a:ext cx="10468731" cy="1522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3">
            <a:extLst>
              <a:ext uri="{FF2B5EF4-FFF2-40B4-BE49-F238E27FC236}">
                <a16:creationId xmlns:a16="http://schemas.microsoft.com/office/drawing/2014/main" id="{A9414635-30D5-42B7-A416-3C77A72E1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7" y="3140968"/>
            <a:ext cx="10495631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内容占位符 2">
            <a:extLst>
              <a:ext uri="{FF2B5EF4-FFF2-40B4-BE49-F238E27FC236}">
                <a16:creationId xmlns:a16="http://schemas.microsoft.com/office/drawing/2014/main" id="{E056D74A-6CA0-44E9-B66D-9A5031F28EF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335360" y="1196752"/>
            <a:ext cx="9418240" cy="504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如何计算异方差 </a:t>
            </a:r>
            <a:r>
              <a:rPr lang="en-US" altLang="zh-CN" sz="2400" b="1" dirty="0">
                <a:cs typeface="Times New Roman" panose="02020603050405020304" pitchFamily="18" charset="0"/>
              </a:rPr>
              <a:t>— </a:t>
            </a:r>
            <a:r>
              <a:rPr lang="zh-CN" altLang="en-US" sz="2400" b="1" dirty="0">
                <a:cs typeface="Times New Roman" panose="02020603050405020304" pitchFamily="18" charset="0"/>
              </a:rPr>
              <a:t>稳健的 </a:t>
            </a:r>
            <a:r>
              <a:rPr lang="en-US" altLang="zh-CN" sz="2400" b="1" dirty="0">
                <a:cs typeface="Times New Roman" panose="02020603050405020304" pitchFamily="18" charset="0"/>
              </a:rPr>
              <a:t>LM </a:t>
            </a:r>
            <a:r>
              <a:rPr lang="zh-CN" altLang="en-US" sz="2400" b="1" dirty="0">
                <a:cs typeface="Times New Roman" panose="02020603050405020304" pitchFamily="18" charset="0"/>
              </a:rPr>
              <a:t>统计量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pic>
        <p:nvPicPr>
          <p:cNvPr id="27651" name="图片 2">
            <a:extLst>
              <a:ext uri="{FF2B5EF4-FFF2-40B4-BE49-F238E27FC236}">
                <a16:creationId xmlns:a16="http://schemas.microsoft.com/office/drawing/2014/main" id="{E903B589-DDCF-47F1-969E-0D2D0DF7F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7" y="1916832"/>
            <a:ext cx="1145028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30A501BB-E3B6-457D-997D-84D1B25034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206501"/>
            <a:ext cx="8673008" cy="638175"/>
          </a:xfrm>
        </p:spPr>
        <p:txBody>
          <a:bodyPr/>
          <a:lstStyle/>
          <a:p>
            <a:pPr algn="l"/>
            <a:r>
              <a:rPr lang="zh-CN" altLang="en-US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一、异方差性对</a:t>
            </a:r>
            <a:r>
              <a:rPr lang="en-US" altLang="zh-CN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OLS</a:t>
            </a:r>
            <a:r>
              <a:rPr lang="zh-CN" altLang="en-US" sz="3200" b="1" dirty="0">
                <a:solidFill>
                  <a:schemeClr val="tx1"/>
                </a:solidFill>
                <a:cs typeface="Times New Roman" panose="02020603050405020304" pitchFamily="18" charset="0"/>
              </a:rPr>
              <a:t>的影响</a:t>
            </a:r>
            <a:endParaRPr lang="en-US" altLang="zh-CN" sz="32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9220" name="图片 1">
            <a:extLst>
              <a:ext uri="{FF2B5EF4-FFF2-40B4-BE49-F238E27FC236}">
                <a16:creationId xmlns:a16="http://schemas.microsoft.com/office/drawing/2014/main" id="{12111641-F2B9-48C5-9DAF-43ABD0E8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2" y="1916832"/>
            <a:ext cx="11032438" cy="309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8D69CB29-0C09-4A24-9217-C38D35AE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6" y="1268760"/>
            <a:ext cx="11419607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1">
            <a:extLst>
              <a:ext uri="{FF2B5EF4-FFF2-40B4-BE49-F238E27FC236}">
                <a16:creationId xmlns:a16="http://schemas.microsoft.com/office/drawing/2014/main" id="{45D1FE4F-E137-412A-BAAF-55B7984C2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34" y="1629296"/>
            <a:ext cx="11217932" cy="179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图片 2">
            <a:extLst>
              <a:ext uri="{FF2B5EF4-FFF2-40B4-BE49-F238E27FC236}">
                <a16:creationId xmlns:a16="http://schemas.microsoft.com/office/drawing/2014/main" id="{1031EA35-CE3F-47D9-B60D-A76C84AFA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19" y="3416017"/>
            <a:ext cx="11231161" cy="181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40BF4746-3974-4E89-92AC-3B823E592D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206500"/>
            <a:ext cx="9936659" cy="566738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三、对异方差性的检验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0723" name="内容占位符 2">
            <a:extLst>
              <a:ext uri="{FF2B5EF4-FFF2-40B4-BE49-F238E27FC236}">
                <a16:creationId xmlns:a16="http://schemas.microsoft.com/office/drawing/2014/main" id="{D3FA994F-EF1F-4FFA-A034-104087C5CB5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700809"/>
            <a:ext cx="9058201" cy="409356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、</a:t>
            </a:r>
            <a:r>
              <a:rPr lang="en-US" altLang="zh-CN" sz="2400" b="1" dirty="0">
                <a:cs typeface="Times New Roman" panose="02020603050405020304" pitchFamily="18" charset="0"/>
              </a:rPr>
              <a:t>t </a:t>
            </a:r>
            <a:r>
              <a:rPr lang="zh-CN" altLang="en-US" sz="2400" b="1" dirty="0"/>
              <a:t>统计量的应用</a:t>
            </a:r>
          </a:p>
        </p:txBody>
      </p:sp>
      <p:pic>
        <p:nvPicPr>
          <p:cNvPr id="30724" name="图片 2">
            <a:extLst>
              <a:ext uri="{FF2B5EF4-FFF2-40B4-BE49-F238E27FC236}">
                <a16:creationId xmlns:a16="http://schemas.microsoft.com/office/drawing/2014/main" id="{75CDC3B3-A7F6-4131-82AC-243A6F7AE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96" y="2107135"/>
            <a:ext cx="10777674" cy="4181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2">
            <a:extLst>
              <a:ext uri="{FF2B5EF4-FFF2-40B4-BE49-F238E27FC236}">
                <a16:creationId xmlns:a16="http://schemas.microsoft.com/office/drawing/2014/main" id="{1DEC0B59-54FE-4CD2-90CC-59680DAB682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268760"/>
            <a:ext cx="7450138" cy="431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cs typeface="Times New Roman" panose="02020603050405020304" pitchFamily="18" charset="0"/>
              </a:rPr>
              <a:t>、</a:t>
            </a:r>
            <a:r>
              <a:rPr lang="zh-CN" altLang="en-US" sz="2400" b="1" dirty="0"/>
              <a:t>如何检验</a:t>
            </a:r>
            <a:r>
              <a:rPr lang="zh-CN" altLang="en-US" sz="2400" b="1" dirty="0">
                <a:cs typeface="Times New Roman" panose="02020603050405020304" pitchFamily="18" charset="0"/>
              </a:rPr>
              <a:t>异方差性</a:t>
            </a:r>
            <a:endParaRPr lang="zh-CN" altLang="en-US" sz="2400" b="1" dirty="0"/>
          </a:p>
        </p:txBody>
      </p:sp>
      <p:pic>
        <p:nvPicPr>
          <p:cNvPr id="31747" name="图片 4">
            <a:extLst>
              <a:ext uri="{FF2B5EF4-FFF2-40B4-BE49-F238E27FC236}">
                <a16:creationId xmlns:a16="http://schemas.microsoft.com/office/drawing/2014/main" id="{3F10F38C-1227-4B27-A7FF-316EC816A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844824"/>
            <a:ext cx="1148958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3">
            <a:extLst>
              <a:ext uri="{FF2B5EF4-FFF2-40B4-BE49-F238E27FC236}">
                <a16:creationId xmlns:a16="http://schemas.microsoft.com/office/drawing/2014/main" id="{349AF041-D5F8-4064-8066-8F41CDB1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2" y="1196752"/>
            <a:ext cx="989035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图片 4">
            <a:extLst>
              <a:ext uri="{FF2B5EF4-FFF2-40B4-BE49-F238E27FC236}">
                <a16:creationId xmlns:a16="http://schemas.microsoft.com/office/drawing/2014/main" id="{11BA29E6-B40E-4503-AB14-3814C3F0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5229200"/>
            <a:ext cx="9823134" cy="1059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3">
            <a:extLst>
              <a:ext uri="{FF2B5EF4-FFF2-40B4-BE49-F238E27FC236}">
                <a16:creationId xmlns:a16="http://schemas.microsoft.com/office/drawing/2014/main" id="{F8A2FB42-B1AC-45B9-90CE-D1D4D6A9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7" y="1412776"/>
            <a:ext cx="11310478" cy="460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>
            <a:extLst>
              <a:ext uri="{FF2B5EF4-FFF2-40B4-BE49-F238E27FC236}">
                <a16:creationId xmlns:a16="http://schemas.microsoft.com/office/drawing/2014/main" id="{669AD737-8ED1-4912-A07A-987F69B9A67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340768"/>
            <a:ext cx="7772400" cy="431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cs typeface="Times New Roman" panose="02020603050405020304" pitchFamily="18" charset="0"/>
              </a:rPr>
              <a:t>、布罗施</a:t>
            </a:r>
            <a:r>
              <a:rPr lang="en-US" altLang="zh-CN" sz="2400" b="1" dirty="0"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cs typeface="Times New Roman" panose="02020603050405020304" pitchFamily="18" charset="0"/>
              </a:rPr>
              <a:t>帕甘异方差检验 </a:t>
            </a:r>
            <a:endParaRPr lang="zh-CN" altLang="en-US" sz="2400" b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4819" name="图片 3">
            <a:extLst>
              <a:ext uri="{FF2B5EF4-FFF2-40B4-BE49-F238E27FC236}">
                <a16:creationId xmlns:a16="http://schemas.microsoft.com/office/drawing/2014/main" id="{AA89E63F-BC60-4836-A537-1043098A6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24844"/>
            <a:ext cx="1171592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>
            <a:extLst>
              <a:ext uri="{FF2B5EF4-FFF2-40B4-BE49-F238E27FC236}">
                <a16:creationId xmlns:a16="http://schemas.microsoft.com/office/drawing/2014/main" id="{132A727F-6D9F-4B7C-B64C-008A6D552527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268760"/>
            <a:ext cx="8208963" cy="4651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cs typeface="Times New Roman" panose="02020603050405020304" pitchFamily="18" charset="0"/>
              </a:rPr>
              <a:t>3</a:t>
            </a:r>
            <a:r>
              <a:rPr lang="zh-CN" altLang="en-US" sz="2400" b="1">
                <a:cs typeface="Times New Roman" panose="02020603050405020304" pitchFamily="18" charset="0"/>
              </a:rPr>
              <a:t>、布罗施</a:t>
            </a:r>
            <a:r>
              <a:rPr lang="en-US" altLang="zh-CN" sz="2400" b="1"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cs typeface="Times New Roman" panose="02020603050405020304" pitchFamily="18" charset="0"/>
              </a:rPr>
              <a:t>帕甘异方差检验的计算 </a:t>
            </a:r>
            <a:endParaRPr lang="zh-CN" altLang="en-US" sz="2400" b="1"/>
          </a:p>
          <a:p>
            <a:pPr marL="0" indent="0">
              <a:buNone/>
            </a:pPr>
            <a:endParaRPr lang="zh-CN" altLang="en-US" sz="2400"/>
          </a:p>
        </p:txBody>
      </p:sp>
      <p:pic>
        <p:nvPicPr>
          <p:cNvPr id="35843" name="图片 1">
            <a:extLst>
              <a:ext uri="{FF2B5EF4-FFF2-40B4-BE49-F238E27FC236}">
                <a16:creationId xmlns:a16="http://schemas.microsoft.com/office/drawing/2014/main" id="{74760584-5521-44C2-8A82-92D5D6627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844824"/>
            <a:ext cx="1185269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>
            <a:extLst>
              <a:ext uri="{FF2B5EF4-FFF2-40B4-BE49-F238E27FC236}">
                <a16:creationId xmlns:a16="http://schemas.microsoft.com/office/drawing/2014/main" id="{CC3D8E3A-E908-4AEF-9BD5-32E8E2E1CA9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9416" y="1268760"/>
            <a:ext cx="7473950" cy="498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例题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8.4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住房价格方程中的异方差性</a:t>
            </a:r>
          </a:p>
        </p:txBody>
      </p:sp>
      <p:pic>
        <p:nvPicPr>
          <p:cNvPr id="36867" name="图片 1">
            <a:extLst>
              <a:ext uri="{FF2B5EF4-FFF2-40B4-BE49-F238E27FC236}">
                <a16:creationId xmlns:a16="http://schemas.microsoft.com/office/drawing/2014/main" id="{D01ED408-43D1-4072-8C2B-CB17D5B0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8" y="1763167"/>
            <a:ext cx="10762904" cy="287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图片 2">
            <a:extLst>
              <a:ext uri="{FF2B5EF4-FFF2-40B4-BE49-F238E27FC236}">
                <a16:creationId xmlns:a16="http://schemas.microsoft.com/office/drawing/2014/main" id="{4A885203-C747-41A2-8844-A30B6378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8" y="4636244"/>
            <a:ext cx="10762904" cy="75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>
            <a:extLst>
              <a:ext uri="{FF2B5EF4-FFF2-40B4-BE49-F238E27FC236}">
                <a16:creationId xmlns:a16="http://schemas.microsoft.com/office/drawing/2014/main" id="{172DB7C5-752D-4F1E-AABE-895B47CC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1427179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>
            <a:extLst>
              <a:ext uri="{FF2B5EF4-FFF2-40B4-BE49-F238E27FC236}">
                <a16:creationId xmlns:a16="http://schemas.microsoft.com/office/drawing/2014/main" id="{1723DEA7-E915-4BF3-9B92-3F999CB3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0" y="1412776"/>
            <a:ext cx="1090373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内容占位符 2">
            <a:extLst>
              <a:ext uri="{FF2B5EF4-FFF2-40B4-BE49-F238E27FC236}">
                <a16:creationId xmlns:a16="http://schemas.microsoft.com/office/drawing/2014/main" id="{1169625F-4E1E-4F25-9EDD-2818B94EB19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340768"/>
            <a:ext cx="7626350" cy="431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4</a:t>
            </a:r>
            <a:r>
              <a:rPr lang="zh-CN" altLang="en-US" sz="2400" b="1" dirty="0">
                <a:cs typeface="Times New Roman" panose="02020603050405020304" pitchFamily="18" charset="0"/>
              </a:rPr>
              <a:t>、怀特异方差检验</a:t>
            </a:r>
          </a:p>
        </p:txBody>
      </p:sp>
      <p:pic>
        <p:nvPicPr>
          <p:cNvPr id="38915" name="图片 1">
            <a:extLst>
              <a:ext uri="{FF2B5EF4-FFF2-40B4-BE49-F238E27FC236}">
                <a16:creationId xmlns:a16="http://schemas.microsoft.com/office/drawing/2014/main" id="{325F6E14-314B-4FCF-95F6-03467F21B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700808"/>
            <a:ext cx="10161146" cy="49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D1C729D4-2033-47DB-8595-4BE762AA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196752"/>
            <a:ext cx="10567288" cy="184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图片 2">
            <a:extLst>
              <a:ext uri="{FF2B5EF4-FFF2-40B4-BE49-F238E27FC236}">
                <a16:creationId xmlns:a16="http://schemas.microsoft.com/office/drawing/2014/main" id="{0C3CDE3B-25FF-4E2B-8176-6CDFE3AE2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068960"/>
            <a:ext cx="10495280" cy="317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1">
            <a:extLst>
              <a:ext uri="{FF2B5EF4-FFF2-40B4-BE49-F238E27FC236}">
                <a16:creationId xmlns:a16="http://schemas.microsoft.com/office/drawing/2014/main" id="{AAF822D8-01AE-4484-9218-1CA4558F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12776"/>
            <a:ext cx="1124926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2A207BA9-6B97-4DDB-AEED-04614D9579E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484314"/>
            <a:ext cx="9202216" cy="504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例题 </a:t>
            </a:r>
            <a:r>
              <a:rPr lang="en-US" altLang="zh-CN" sz="2400" b="1" dirty="0"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cs typeface="Times New Roman" panose="02020603050405020304" pitchFamily="18" charset="0"/>
              </a:rPr>
              <a:t>对数住房价格方程中怀特检验的特殊形式</a:t>
            </a:r>
          </a:p>
        </p:txBody>
      </p:sp>
      <p:pic>
        <p:nvPicPr>
          <p:cNvPr id="41987" name="图片 1">
            <a:extLst>
              <a:ext uri="{FF2B5EF4-FFF2-40B4-BE49-F238E27FC236}">
                <a16:creationId xmlns:a16="http://schemas.microsoft.com/office/drawing/2014/main" id="{E6F06A5C-2864-4BAE-8835-A3A24C1E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132856"/>
            <a:ext cx="1138862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79A50435-DAF8-40B1-BB80-F1D9D69A741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412776"/>
            <a:ext cx="9184755" cy="5762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给出一个重要解释</a:t>
            </a:r>
          </a:p>
        </p:txBody>
      </p:sp>
      <p:pic>
        <p:nvPicPr>
          <p:cNvPr id="43011" name="图片 1">
            <a:extLst>
              <a:ext uri="{FF2B5EF4-FFF2-40B4-BE49-F238E27FC236}">
                <a16:creationId xmlns:a16="http://schemas.microsoft.com/office/drawing/2014/main" id="{5D198353-485B-4C51-8CE2-0BD2812D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989038"/>
            <a:ext cx="11610572" cy="3693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AFE06D48-BDF7-44D4-8234-B09F66C63D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7408" y="1206500"/>
            <a:ext cx="8528992" cy="566738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四、加权最小二乘法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44035" name="内容占位符 2">
            <a:extLst>
              <a:ext uri="{FF2B5EF4-FFF2-40B4-BE49-F238E27FC236}">
                <a16:creationId xmlns:a16="http://schemas.microsoft.com/office/drawing/2014/main" id="{2EE9FE25-5C09-4718-8FB3-AEC1010358A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911424" y="2060576"/>
            <a:ext cx="10585176" cy="4248744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如果利用</a:t>
            </a:r>
            <a:r>
              <a:rPr lang="en-US" altLang="zh-CN" sz="2000" dirty="0">
                <a:cs typeface="Times New Roman" panose="02020603050405020304" pitchFamily="18" charset="0"/>
              </a:rPr>
              <a:t>8.3</a:t>
            </a:r>
            <a:r>
              <a:rPr lang="zh-CN" altLang="en-US" sz="2000" dirty="0">
                <a:cs typeface="Times New Roman" panose="02020603050405020304" pitchFamily="18" charset="0"/>
              </a:rPr>
              <a:t>节中的检验方法之一发现存在异方差性，从</a:t>
            </a:r>
            <a:r>
              <a:rPr lang="en-US" altLang="zh-CN" sz="2000" dirty="0">
                <a:cs typeface="Times New Roman" panose="02020603050405020304" pitchFamily="18" charset="0"/>
              </a:rPr>
              <a:t>8.2</a:t>
            </a:r>
            <a:r>
              <a:rPr lang="zh-CN" altLang="en-US" sz="2000" dirty="0">
                <a:cs typeface="Times New Roman" panose="02020603050405020304" pitchFamily="18" charset="0"/>
              </a:rPr>
              <a:t>节了解到，一种可能回应是，在用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估计之后，使用异方差</a:t>
            </a:r>
            <a:r>
              <a:rPr lang="en-US" altLang="zh-CN" sz="2000" dirty="0"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cs typeface="Times New Roman" panose="02020603050405020304" pitchFamily="18" charset="0"/>
              </a:rPr>
              <a:t>稳健的统计量。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538163">
              <a:buNone/>
            </a:pPr>
            <a:r>
              <a:rPr lang="zh-CN" altLang="en-US" sz="2000" dirty="0">
                <a:cs typeface="Times New Roman" panose="02020603050405020304" pitchFamily="18" charset="0"/>
              </a:rPr>
              <a:t>在提出异方差</a:t>
            </a:r>
            <a:r>
              <a:rPr lang="en-US" altLang="zh-CN" sz="2000" dirty="0">
                <a:cs typeface="Times New Roman" panose="02020603050405020304" pitchFamily="18" charset="0"/>
              </a:rPr>
              <a:t>—</a:t>
            </a:r>
            <a:r>
              <a:rPr lang="zh-CN" altLang="en-US" sz="2000" dirty="0">
                <a:cs typeface="Times New Roman" panose="02020603050405020304" pitchFamily="18" charset="0"/>
              </a:rPr>
              <a:t>稳健的统计量之前，对发现存在异方差性的回应是，明确其具体形式并使用加权最小二乘法，也就是本节将介绍的。我们将会指出，如果正确估计了方差的形式（作为解释变量的函数），这样使用加权最小二乘法（</a:t>
            </a:r>
            <a:r>
              <a:rPr lang="en-US" altLang="zh-CN" sz="2000" dirty="0">
                <a:cs typeface="Times New Roman" panose="02020603050405020304" pitchFamily="18" charset="0"/>
              </a:rPr>
              <a:t>WLS</a:t>
            </a:r>
            <a:r>
              <a:rPr lang="zh-CN" altLang="en-US" sz="2000" dirty="0">
                <a:cs typeface="Times New Roman" panose="02020603050405020304" pitchFamily="18" charset="0"/>
              </a:rPr>
              <a:t>）将比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更有效， 且由此得到具有 </a:t>
            </a:r>
            <a:r>
              <a:rPr lang="en-US" altLang="zh-CN" sz="2000" dirty="0"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cs typeface="Times New Roman" panose="02020603050405020304" pitchFamily="18" charset="0"/>
              </a:rPr>
              <a:t> 与 </a:t>
            </a:r>
            <a:r>
              <a:rPr lang="en-US" altLang="zh-CN" sz="2000" dirty="0">
                <a:cs typeface="Times New Roman" panose="02020603050405020304" pitchFamily="18" charset="0"/>
              </a:rPr>
              <a:t>F</a:t>
            </a:r>
            <a:r>
              <a:rPr lang="zh-CN" altLang="en-US" sz="2000" dirty="0">
                <a:cs typeface="Times New Roman" panose="02020603050405020304" pitchFamily="18" charset="0"/>
              </a:rPr>
              <a:t> 分布的 </a:t>
            </a:r>
            <a:r>
              <a:rPr lang="en-US" altLang="zh-CN" sz="2000" dirty="0">
                <a:cs typeface="Times New Roman" panose="02020603050405020304" pitchFamily="18" charset="0"/>
              </a:rPr>
              <a:t>t </a:t>
            </a:r>
            <a:r>
              <a:rPr lang="zh-CN" altLang="en-US" sz="2000" dirty="0">
                <a:cs typeface="Times New Roman" panose="02020603050405020304" pitchFamily="18" charset="0"/>
              </a:rPr>
              <a:t>与 </a:t>
            </a:r>
            <a:r>
              <a:rPr lang="en-US" altLang="zh-CN" sz="2000" dirty="0">
                <a:cs typeface="Times New Roman" panose="02020603050405020304" pitchFamily="18" charset="0"/>
              </a:rPr>
              <a:t>F </a:t>
            </a:r>
            <a:r>
              <a:rPr lang="zh-CN" altLang="en-US" sz="2000" dirty="0">
                <a:cs typeface="Times New Roman" panose="02020603050405020304" pitchFamily="18" charset="0"/>
              </a:rPr>
              <a:t>统计量。 我们还将讨论在</a:t>
            </a:r>
            <a:r>
              <a:rPr lang="en-US" altLang="zh-CN" sz="2000" dirty="0">
                <a:cs typeface="Times New Roman" panose="02020603050405020304" pitchFamily="18" charset="0"/>
              </a:rPr>
              <a:t>WLS</a:t>
            </a:r>
            <a:r>
              <a:rPr lang="zh-CN" altLang="en-US" sz="2000" dirty="0">
                <a:cs typeface="Times New Roman" panose="02020603050405020304" pitchFamily="18" charset="0"/>
              </a:rPr>
              <a:t>程序中使用方差的错误形式所具有的含义。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2B764ABB-6B71-42E8-9EC2-1ED8AD879F8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268760"/>
            <a:ext cx="9130209" cy="4984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、除常数倍数以外异方差是已知的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45059" name="图片 1">
            <a:extLst>
              <a:ext uri="{FF2B5EF4-FFF2-40B4-BE49-F238E27FC236}">
                <a16:creationId xmlns:a16="http://schemas.microsoft.com/office/drawing/2014/main" id="{69F5AA20-E81E-48D2-87A3-B90A5946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7" y="1767235"/>
            <a:ext cx="10627586" cy="475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1">
            <a:extLst>
              <a:ext uri="{FF2B5EF4-FFF2-40B4-BE49-F238E27FC236}">
                <a16:creationId xmlns:a16="http://schemas.microsoft.com/office/drawing/2014/main" id="{033E85C7-078C-4E88-BAE6-D6061FE44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268760"/>
            <a:ext cx="11168499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图片 1">
            <a:extLst>
              <a:ext uri="{FF2B5EF4-FFF2-40B4-BE49-F238E27FC236}">
                <a16:creationId xmlns:a16="http://schemas.microsoft.com/office/drawing/2014/main" id="{E64EFD59-0FEC-4F22-87D7-F93706B31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12776"/>
            <a:ext cx="11051112" cy="1931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图片 2">
            <a:extLst>
              <a:ext uri="{FF2B5EF4-FFF2-40B4-BE49-F238E27FC236}">
                <a16:creationId xmlns:a16="http://schemas.microsoft.com/office/drawing/2014/main" id="{A44BBFE8-0173-4953-BB1B-9944684D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4" y="3284984"/>
            <a:ext cx="1105111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2">
            <a:extLst>
              <a:ext uri="{FF2B5EF4-FFF2-40B4-BE49-F238E27FC236}">
                <a16:creationId xmlns:a16="http://schemas.microsoft.com/office/drawing/2014/main" id="{6C7BC8FD-8F5E-4F52-A150-6307BDBD17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3392" y="1268760"/>
            <a:ext cx="9058201" cy="9366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、除常数倍数以外异方差是已知的</a:t>
            </a:r>
            <a:r>
              <a:rPr lang="en-US" altLang="zh-CN" sz="2400" dirty="0"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cs typeface="Times New Roman" panose="02020603050405020304" pitchFamily="18" charset="0"/>
              </a:rPr>
              <a:t>续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 广义最小二乘（</a:t>
            </a:r>
            <a:r>
              <a:rPr lang="en-US" altLang="zh-CN" sz="2000" dirty="0">
                <a:cs typeface="Times New Roman" panose="02020603050405020304" pitchFamily="18" charset="0"/>
              </a:rPr>
              <a:t>GLS</a:t>
            </a:r>
            <a:r>
              <a:rPr lang="zh-CN" altLang="en-US" sz="2000" dirty="0">
                <a:cs typeface="Times New Roman" panose="02020603050405020304" pitchFamily="18" charset="0"/>
              </a:rPr>
              <a:t>）估计量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48131" name="图片 1">
            <a:extLst>
              <a:ext uri="{FF2B5EF4-FFF2-40B4-BE49-F238E27FC236}">
                <a16:creationId xmlns:a16="http://schemas.microsoft.com/office/drawing/2014/main" id="{D73D12B3-79C4-42F1-A187-48341994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060574"/>
            <a:ext cx="11149006" cy="381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>
            <a:extLst>
              <a:ext uri="{FF2B5EF4-FFF2-40B4-BE49-F238E27FC236}">
                <a16:creationId xmlns:a16="http://schemas.microsoft.com/office/drawing/2014/main" id="{8A40D301-10E3-49EB-8195-B8009FA78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340768"/>
            <a:ext cx="11354863" cy="230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4">
            <a:extLst>
              <a:ext uri="{FF2B5EF4-FFF2-40B4-BE49-F238E27FC236}">
                <a16:creationId xmlns:a16="http://schemas.microsoft.com/office/drawing/2014/main" id="{CC77181F-2E62-4CF0-9FBD-FE56650B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8" y="3644776"/>
            <a:ext cx="11212486" cy="206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内容占位符 2">
            <a:extLst>
              <a:ext uri="{FF2B5EF4-FFF2-40B4-BE49-F238E27FC236}">
                <a16:creationId xmlns:a16="http://schemas.microsoft.com/office/drawing/2014/main" id="{AFE7BA32-004B-4C16-8DA7-B5B88806B5A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196752"/>
            <a:ext cx="9202217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、除常数倍数以外异方差是已知的</a:t>
            </a:r>
            <a:r>
              <a:rPr lang="en-US" altLang="zh-CN" sz="2400" dirty="0"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cs typeface="Times New Roman" panose="02020603050405020304" pitchFamily="18" charset="0"/>
              </a:rPr>
              <a:t>续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dirty="0"/>
              <a:t>加权最小二乘估计量 </a:t>
            </a:r>
            <a:endParaRPr lang="en-US" altLang="zh-CN" sz="2000" dirty="0"/>
          </a:p>
        </p:txBody>
      </p:sp>
      <p:pic>
        <p:nvPicPr>
          <p:cNvPr id="49155" name="图片 1">
            <a:extLst>
              <a:ext uri="{FF2B5EF4-FFF2-40B4-BE49-F238E27FC236}">
                <a16:creationId xmlns:a16="http://schemas.microsoft.com/office/drawing/2014/main" id="{BCF39545-6B07-4EE1-9630-DB6566C26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16832"/>
            <a:ext cx="983043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图片 2">
            <a:extLst>
              <a:ext uri="{FF2B5EF4-FFF2-40B4-BE49-F238E27FC236}">
                <a16:creationId xmlns:a16="http://schemas.microsoft.com/office/drawing/2014/main" id="{1856D1F3-C4ED-40CC-A51E-CF43263CE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196752"/>
            <a:ext cx="9019065" cy="31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图片 3">
            <a:extLst>
              <a:ext uri="{FF2B5EF4-FFF2-40B4-BE49-F238E27FC236}">
                <a16:creationId xmlns:a16="http://schemas.microsoft.com/office/drawing/2014/main" id="{5AAC91DE-C716-41B8-878A-33BF74B90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20" y="4335340"/>
            <a:ext cx="9103086" cy="161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图片 2">
            <a:extLst>
              <a:ext uri="{FF2B5EF4-FFF2-40B4-BE49-F238E27FC236}">
                <a16:creationId xmlns:a16="http://schemas.microsoft.com/office/drawing/2014/main" id="{D61A1968-D54E-4D52-B9F1-6BB182E8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556792"/>
            <a:ext cx="1130347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BB1D6C6F-91E9-4967-BF03-4613B2AD6AC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268760"/>
            <a:ext cx="7823200" cy="498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例题 </a:t>
            </a:r>
            <a:r>
              <a:rPr lang="en-US" altLang="zh-CN" sz="2400" dirty="0"/>
              <a:t>8.6 </a:t>
            </a:r>
            <a:r>
              <a:rPr lang="zh-CN" altLang="en-US" sz="2400" dirty="0"/>
              <a:t>金融财富方程</a:t>
            </a:r>
          </a:p>
        </p:txBody>
      </p:sp>
      <p:pic>
        <p:nvPicPr>
          <p:cNvPr id="52227" name="图片 1">
            <a:extLst>
              <a:ext uri="{FF2B5EF4-FFF2-40B4-BE49-F238E27FC236}">
                <a16:creationId xmlns:a16="http://schemas.microsoft.com/office/drawing/2014/main" id="{F9597CF3-4AFD-4246-AF53-578487DB1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3" y="1844824"/>
            <a:ext cx="11101233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图片 1">
            <a:extLst>
              <a:ext uri="{FF2B5EF4-FFF2-40B4-BE49-F238E27FC236}">
                <a16:creationId xmlns:a16="http://schemas.microsoft.com/office/drawing/2014/main" id="{1D239205-90CB-4BD6-B554-20578AB9B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268760"/>
            <a:ext cx="9497090" cy="506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1">
            <a:extLst>
              <a:ext uri="{FF2B5EF4-FFF2-40B4-BE49-F238E27FC236}">
                <a16:creationId xmlns:a16="http://schemas.microsoft.com/office/drawing/2014/main" id="{6264FAD7-6C2F-4CB6-9D50-943323B59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268760"/>
            <a:ext cx="9926940" cy="81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2">
            <a:extLst>
              <a:ext uri="{FF2B5EF4-FFF2-40B4-BE49-F238E27FC236}">
                <a16:creationId xmlns:a16="http://schemas.microsoft.com/office/drawing/2014/main" id="{DC913AF9-25E6-4D5E-A73B-1945C1E56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049315"/>
            <a:ext cx="1010043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2">
            <a:extLst>
              <a:ext uri="{FF2B5EF4-FFF2-40B4-BE49-F238E27FC236}">
                <a16:creationId xmlns:a16="http://schemas.microsoft.com/office/drawing/2014/main" id="{90421FC7-37C3-41C8-ABAF-A43D83D8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340768"/>
            <a:ext cx="1114274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图片 2">
            <a:extLst>
              <a:ext uri="{FF2B5EF4-FFF2-40B4-BE49-F238E27FC236}">
                <a16:creationId xmlns:a16="http://schemas.microsoft.com/office/drawing/2014/main" id="{429D803E-C79B-4065-A46D-A711ACEE5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29" y="1484784"/>
            <a:ext cx="1157034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>
            <a:extLst>
              <a:ext uri="{FF2B5EF4-FFF2-40B4-BE49-F238E27FC236}">
                <a16:creationId xmlns:a16="http://schemas.microsoft.com/office/drawing/2014/main" id="{714358C2-E4F1-4196-9741-2866F3F799C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268760"/>
            <a:ext cx="7473950" cy="35517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cs typeface="Times New Roman" panose="02020603050405020304" pitchFamily="18" charset="0"/>
              </a:rPr>
              <a:t>、纠正异方差性的方法程序</a:t>
            </a:r>
          </a:p>
        </p:txBody>
      </p:sp>
      <p:pic>
        <p:nvPicPr>
          <p:cNvPr id="58371" name="图片 2">
            <a:extLst>
              <a:ext uri="{FF2B5EF4-FFF2-40B4-BE49-F238E27FC236}">
                <a16:creationId xmlns:a16="http://schemas.microsoft.com/office/drawing/2014/main" id="{9953CDE8-CA6B-4284-9893-0E792BC19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7" y="1736724"/>
            <a:ext cx="10802631" cy="471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图片 2">
            <a:extLst>
              <a:ext uri="{FF2B5EF4-FFF2-40B4-BE49-F238E27FC236}">
                <a16:creationId xmlns:a16="http://schemas.microsoft.com/office/drawing/2014/main" id="{D7DC30D9-CCA4-4169-A3A8-7BDE86324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3" y="1556792"/>
            <a:ext cx="1166709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>
            <a:extLst>
              <a:ext uri="{FF2B5EF4-FFF2-40B4-BE49-F238E27FC236}">
                <a16:creationId xmlns:a16="http://schemas.microsoft.com/office/drawing/2014/main" id="{A9410052-EFD2-4BA0-B5C2-8DEFDB09752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206501"/>
            <a:ext cx="9649321" cy="638175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二、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OLS</a:t>
            </a:r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估计后的异方差性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—</a:t>
            </a:r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稳健推断</a:t>
            </a:r>
            <a:endParaRPr lang="en-US" altLang="zh-CN" sz="2800" b="1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2291" name="内容占位符 1">
            <a:extLst>
              <a:ext uri="{FF2B5EF4-FFF2-40B4-BE49-F238E27FC236}">
                <a16:creationId xmlns:a16="http://schemas.microsoft.com/office/drawing/2014/main" id="{E088C837-29DE-41E9-B647-052848F3092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844675"/>
            <a:ext cx="9224888" cy="42814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怎样看待异方差性</a:t>
            </a:r>
            <a:endParaRPr lang="zh-CN" altLang="en-US" sz="2400" dirty="0"/>
          </a:p>
        </p:txBody>
      </p:sp>
      <p:pic>
        <p:nvPicPr>
          <p:cNvPr id="12292" name="图片 3">
            <a:extLst>
              <a:ext uri="{FF2B5EF4-FFF2-40B4-BE49-F238E27FC236}">
                <a16:creationId xmlns:a16="http://schemas.microsoft.com/office/drawing/2014/main" id="{94FE362B-55B5-4AFA-8536-3A256707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348880"/>
            <a:ext cx="1081423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3">
            <a:extLst>
              <a:ext uri="{FF2B5EF4-FFF2-40B4-BE49-F238E27FC236}">
                <a16:creationId xmlns:a16="http://schemas.microsoft.com/office/drawing/2014/main" id="{39E9D6B1-B2E7-4CE3-879C-331DB59D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141709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图片 2">
            <a:extLst>
              <a:ext uri="{FF2B5EF4-FFF2-40B4-BE49-F238E27FC236}">
                <a16:creationId xmlns:a16="http://schemas.microsoft.com/office/drawing/2014/main" id="{70B0F50A-2068-448D-BC93-F07C1D9BA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4"/>
            <a:ext cx="10284538" cy="148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图片 3">
            <a:extLst>
              <a:ext uri="{FF2B5EF4-FFF2-40B4-BE49-F238E27FC236}">
                <a16:creationId xmlns:a16="http://schemas.microsoft.com/office/drawing/2014/main" id="{235C2E53-41FF-4AD5-8758-A7EF2DAC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943101"/>
            <a:ext cx="10231020" cy="148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2">
            <a:extLst>
              <a:ext uri="{FF2B5EF4-FFF2-40B4-BE49-F238E27FC236}">
                <a16:creationId xmlns:a16="http://schemas.microsoft.com/office/drawing/2014/main" id="{F7DC51CA-A5EC-4C82-A555-88803D7EC32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79376" y="1196752"/>
            <a:ext cx="7618412" cy="431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例题 </a:t>
            </a:r>
            <a:r>
              <a:rPr lang="en-US" altLang="zh-CN" sz="2400" dirty="0">
                <a:cs typeface="Times New Roman" panose="02020603050405020304" pitchFamily="18" charset="0"/>
              </a:rPr>
              <a:t>8.7 </a:t>
            </a:r>
            <a:r>
              <a:rPr lang="zh-CN" altLang="en-US" sz="2400" dirty="0">
                <a:cs typeface="Times New Roman" panose="02020603050405020304" pitchFamily="18" charset="0"/>
              </a:rPr>
              <a:t>对香烟的需求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pic>
        <p:nvPicPr>
          <p:cNvPr id="62467" name="图片 2">
            <a:extLst>
              <a:ext uri="{FF2B5EF4-FFF2-40B4-BE49-F238E27FC236}">
                <a16:creationId xmlns:a16="http://schemas.microsoft.com/office/drawing/2014/main" id="{89E07EC6-C772-4656-80E7-1DCE97E4F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1" y="1597312"/>
            <a:ext cx="10156086" cy="507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2">
            <a:extLst>
              <a:ext uri="{FF2B5EF4-FFF2-40B4-BE49-F238E27FC236}">
                <a16:creationId xmlns:a16="http://schemas.microsoft.com/office/drawing/2014/main" id="{77351345-6527-4FF7-A53F-276D64BFD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484784"/>
            <a:ext cx="11306931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2">
            <a:extLst>
              <a:ext uri="{FF2B5EF4-FFF2-40B4-BE49-F238E27FC236}">
                <a16:creationId xmlns:a16="http://schemas.microsoft.com/office/drawing/2014/main" id="{A37F295D-4D8C-459D-8DAA-A1395395F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7" y="1895300"/>
            <a:ext cx="10627445" cy="210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图片 3">
            <a:extLst>
              <a:ext uri="{FF2B5EF4-FFF2-40B4-BE49-F238E27FC236}">
                <a16:creationId xmlns:a16="http://schemas.microsoft.com/office/drawing/2014/main" id="{419D6BFA-5D72-416D-B8BD-AD5FF4AC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4005064"/>
            <a:ext cx="1058051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内容占位符 2">
            <a:extLst>
              <a:ext uri="{FF2B5EF4-FFF2-40B4-BE49-F238E27FC236}">
                <a16:creationId xmlns:a16="http://schemas.microsoft.com/office/drawing/2014/main" id="{7686735B-85B7-4AF9-96AC-1FB69FDFE6A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23392" y="1124744"/>
            <a:ext cx="9130208" cy="54008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关于 </a:t>
            </a:r>
            <a:r>
              <a:rPr lang="en-US" altLang="zh-CN" sz="2400" dirty="0"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cs typeface="Times New Roman" panose="02020603050405020304" pitchFamily="18" charset="0"/>
              </a:rPr>
              <a:t>统计量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65539" name="图片 2">
            <a:extLst>
              <a:ext uri="{FF2B5EF4-FFF2-40B4-BE49-F238E27FC236}">
                <a16:creationId xmlns:a16="http://schemas.microsoft.com/office/drawing/2014/main" id="{2FB87859-721D-49A7-9EA8-55001B3F9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3" y="1556792"/>
            <a:ext cx="9584849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图片 3">
            <a:extLst>
              <a:ext uri="{FF2B5EF4-FFF2-40B4-BE49-F238E27FC236}">
                <a16:creationId xmlns:a16="http://schemas.microsoft.com/office/drawing/2014/main" id="{90FB9C2B-72A2-4FDA-927A-AC7A7596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3293915"/>
            <a:ext cx="9361040" cy="351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内容占位符 2">
            <a:extLst>
              <a:ext uri="{FF2B5EF4-FFF2-40B4-BE49-F238E27FC236}">
                <a16:creationId xmlns:a16="http://schemas.microsoft.com/office/drawing/2014/main" id="{CE380703-9D32-4D0C-8DD5-405AF6AF456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551384" y="1340769"/>
            <a:ext cx="9202216" cy="5040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cs typeface="Times New Roman" panose="02020603050405020304" pitchFamily="18" charset="0"/>
              </a:rPr>
              <a:t>、当所假定的异方差函数是错误的时候怎么样</a:t>
            </a:r>
          </a:p>
        </p:txBody>
      </p:sp>
      <p:pic>
        <p:nvPicPr>
          <p:cNvPr id="66563" name="图片 3">
            <a:extLst>
              <a:ext uri="{FF2B5EF4-FFF2-40B4-BE49-F238E27FC236}">
                <a16:creationId xmlns:a16="http://schemas.microsoft.com/office/drawing/2014/main" id="{3366754E-5EC9-4C56-8541-A770A5197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844824"/>
            <a:ext cx="10790961" cy="244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图片 4">
            <a:extLst>
              <a:ext uri="{FF2B5EF4-FFF2-40B4-BE49-F238E27FC236}">
                <a16:creationId xmlns:a16="http://schemas.microsoft.com/office/drawing/2014/main" id="{B3EF4871-3696-414C-9E52-2081C5DF6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7" y="4228182"/>
            <a:ext cx="10790961" cy="121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>
            <a:extLst>
              <a:ext uri="{FF2B5EF4-FFF2-40B4-BE49-F238E27FC236}">
                <a16:creationId xmlns:a16="http://schemas.microsoft.com/office/drawing/2014/main" id="{918901E0-FC77-4A3D-B16A-A0B4E970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4"/>
            <a:ext cx="11032654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1">
            <a:extLst>
              <a:ext uri="{FF2B5EF4-FFF2-40B4-BE49-F238E27FC236}">
                <a16:creationId xmlns:a16="http://schemas.microsoft.com/office/drawing/2014/main" id="{1681204E-1371-41E8-86DE-E07240D5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196752"/>
            <a:ext cx="9217024" cy="554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1">
            <a:extLst>
              <a:ext uri="{FF2B5EF4-FFF2-40B4-BE49-F238E27FC236}">
                <a16:creationId xmlns:a16="http://schemas.microsoft.com/office/drawing/2014/main" id="{D37D4668-658F-47EB-A7AE-8B24CE9C0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85" y="1210021"/>
            <a:ext cx="8821511" cy="185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图片 2">
            <a:extLst>
              <a:ext uri="{FF2B5EF4-FFF2-40B4-BE49-F238E27FC236}">
                <a16:creationId xmlns:a16="http://schemas.microsoft.com/office/drawing/2014/main" id="{86460B98-1B9B-4822-AA50-7B88DEDC3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068960"/>
            <a:ext cx="8770347" cy="356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>
            <a:extLst>
              <a:ext uri="{FF2B5EF4-FFF2-40B4-BE49-F238E27FC236}">
                <a16:creationId xmlns:a16="http://schemas.microsoft.com/office/drawing/2014/main" id="{592F415A-D6E2-42F1-9BBE-5F22D3C26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8760"/>
            <a:ext cx="1079461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938CC0B3-7109-4BAE-819A-2F0035D32DC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23392" y="1146176"/>
            <a:ext cx="10044609" cy="627063"/>
          </a:xfrm>
        </p:spPr>
        <p:txBody>
          <a:bodyPr/>
          <a:lstStyle/>
          <a:p>
            <a:pPr algn="l"/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五、</a:t>
            </a:r>
            <a:r>
              <a:rPr lang="en-US" altLang="zh-CN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线性概率模型再讨论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70659" name="内容占位符 2">
            <a:extLst>
              <a:ext uri="{FF2B5EF4-FFF2-40B4-BE49-F238E27FC236}">
                <a16:creationId xmlns:a16="http://schemas.microsoft.com/office/drawing/2014/main" id="{37F81324-132C-4E05-93A1-52E132B56B0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695400" y="1628800"/>
            <a:ext cx="9058201" cy="504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、出现问题的背景</a:t>
            </a:r>
            <a:endParaRPr lang="zh-CN" altLang="en-US" sz="2400" dirty="0"/>
          </a:p>
        </p:txBody>
      </p:sp>
      <p:pic>
        <p:nvPicPr>
          <p:cNvPr id="70660" name="图片 1">
            <a:extLst>
              <a:ext uri="{FF2B5EF4-FFF2-40B4-BE49-F238E27FC236}">
                <a16:creationId xmlns:a16="http://schemas.microsoft.com/office/drawing/2014/main" id="{487A3451-7F48-4A59-B364-591C5A97F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081190"/>
            <a:ext cx="9151232" cy="16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图片 2">
            <a:extLst>
              <a:ext uri="{FF2B5EF4-FFF2-40B4-BE49-F238E27FC236}">
                <a16:creationId xmlns:a16="http://schemas.microsoft.com/office/drawing/2014/main" id="{285E58A1-8CDF-4C93-B726-AB3F5CA91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717032"/>
            <a:ext cx="9058201" cy="282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图片 3">
            <a:extLst>
              <a:ext uri="{FF2B5EF4-FFF2-40B4-BE49-F238E27FC236}">
                <a16:creationId xmlns:a16="http://schemas.microsoft.com/office/drawing/2014/main" id="{1B4E1651-0035-4E8D-8C94-2DB171993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2" y="1484784"/>
            <a:ext cx="1126729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内容占位符 2">
            <a:extLst>
              <a:ext uri="{FF2B5EF4-FFF2-40B4-BE49-F238E27FC236}">
                <a16:creationId xmlns:a16="http://schemas.microsoft.com/office/drawing/2014/main" id="{097A2D54-2C02-4721-B532-730064FD0A2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63352" y="1231801"/>
            <a:ext cx="7707312" cy="498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例题 </a:t>
            </a:r>
            <a:r>
              <a:rPr lang="en-US" altLang="zh-CN" sz="2400" b="1" dirty="0">
                <a:cs typeface="Times New Roman" panose="02020603050405020304" pitchFamily="18" charset="0"/>
              </a:rPr>
              <a:t>8.8 </a:t>
            </a:r>
            <a:r>
              <a:rPr lang="zh-CN" altLang="en-US" sz="2400" b="1" dirty="0">
                <a:cs typeface="Times New Roman" panose="02020603050405020304" pitchFamily="18" charset="0"/>
              </a:rPr>
              <a:t>已婚妇女的劳动力参与</a:t>
            </a:r>
            <a:endParaRPr lang="zh-CN" altLang="en-US" sz="2400" dirty="0"/>
          </a:p>
        </p:txBody>
      </p:sp>
      <p:pic>
        <p:nvPicPr>
          <p:cNvPr id="72707" name="图片 1">
            <a:extLst>
              <a:ext uri="{FF2B5EF4-FFF2-40B4-BE49-F238E27FC236}">
                <a16:creationId xmlns:a16="http://schemas.microsoft.com/office/drawing/2014/main" id="{169DF90C-7573-4048-94A6-BDBF005B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51546"/>
            <a:ext cx="10699145" cy="78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图片 2">
            <a:extLst>
              <a:ext uri="{FF2B5EF4-FFF2-40B4-BE49-F238E27FC236}">
                <a16:creationId xmlns:a16="http://schemas.microsoft.com/office/drawing/2014/main" id="{FB47F5A2-00F6-41D9-BF9C-322541B3A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560639"/>
            <a:ext cx="10795469" cy="382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内容占位符 2">
            <a:extLst>
              <a:ext uri="{FF2B5EF4-FFF2-40B4-BE49-F238E27FC236}">
                <a16:creationId xmlns:a16="http://schemas.microsoft.com/office/drawing/2014/main" id="{708546BA-0565-45AC-86B1-EC5598F1D9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1384" y="1340768"/>
            <a:ext cx="9202216" cy="4984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/>
              <a:t>2</a:t>
            </a:r>
            <a:r>
              <a:rPr lang="zh-CN" altLang="en-US" sz="2400" dirty="0"/>
              <a:t>、用加权最小二乘法估计线性概率模型</a:t>
            </a:r>
            <a:endParaRPr lang="en-US" altLang="zh-CN" sz="2400" dirty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73731" name="图片 1">
            <a:extLst>
              <a:ext uri="{FF2B5EF4-FFF2-40B4-BE49-F238E27FC236}">
                <a16:creationId xmlns:a16="http://schemas.microsoft.com/office/drawing/2014/main" id="{5AF100B5-C68A-41D3-BD79-4C0F5A154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839242"/>
            <a:ext cx="11335800" cy="288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内容占位符 2">
            <a:extLst>
              <a:ext uri="{FF2B5EF4-FFF2-40B4-BE49-F238E27FC236}">
                <a16:creationId xmlns:a16="http://schemas.microsoft.com/office/drawing/2014/main" id="{73ABE1ED-0951-46B1-B2B1-188FFE0C448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79376" y="1196752"/>
            <a:ext cx="7618412" cy="4270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cs typeface="Times New Roman" panose="02020603050405020304" pitchFamily="18" charset="0"/>
              </a:rPr>
              <a:t>例题 </a:t>
            </a:r>
            <a:r>
              <a:rPr lang="en-US" altLang="zh-CN" sz="2400" b="1" dirty="0">
                <a:cs typeface="Times New Roman" panose="02020603050405020304" pitchFamily="18" charset="0"/>
              </a:rPr>
              <a:t>8.9 </a:t>
            </a:r>
            <a:r>
              <a:rPr lang="zh-CN" altLang="en-US" sz="2400" b="1" dirty="0">
                <a:cs typeface="Times New Roman" panose="02020603050405020304" pitchFamily="18" charset="0"/>
              </a:rPr>
              <a:t>学生拥有个人计算机的决定因素</a:t>
            </a:r>
          </a:p>
        </p:txBody>
      </p:sp>
      <p:pic>
        <p:nvPicPr>
          <p:cNvPr id="74755" name="图片 1">
            <a:extLst>
              <a:ext uri="{FF2B5EF4-FFF2-40B4-BE49-F238E27FC236}">
                <a16:creationId xmlns:a16="http://schemas.microsoft.com/office/drawing/2014/main" id="{B3114100-EC6C-48E9-876F-DC4ED1CA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36" y="1623789"/>
            <a:ext cx="10153128" cy="51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>
            <a:extLst>
              <a:ext uri="{FF2B5EF4-FFF2-40B4-BE49-F238E27FC236}">
                <a16:creationId xmlns:a16="http://schemas.microsoft.com/office/drawing/2014/main" id="{6BAFBCFC-87E7-43A5-AEE3-20C241B78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268760"/>
            <a:ext cx="11401473" cy="543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>
            <a:extLst>
              <a:ext uri="{FF2B5EF4-FFF2-40B4-BE49-F238E27FC236}">
                <a16:creationId xmlns:a16="http://schemas.microsoft.com/office/drawing/2014/main" id="{175A0B7F-62FF-406D-ABB4-75CA7D123E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360" y="1268761"/>
            <a:ext cx="9418240" cy="485740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cs typeface="Times New Roman" panose="02020603050405020304" pitchFamily="18" charset="0"/>
              </a:rPr>
              <a:t>模型求解的解释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15363" name="图片 2">
            <a:extLst>
              <a:ext uri="{FF2B5EF4-FFF2-40B4-BE49-F238E27FC236}">
                <a16:creationId xmlns:a16="http://schemas.microsoft.com/office/drawing/2014/main" id="{3E7631BF-AF0D-4CE5-962F-2A602EE5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988840"/>
            <a:ext cx="11543974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0613F34B-EAB3-4BA9-8856-C4E55ADAD61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79376" y="1268760"/>
            <a:ext cx="9191675" cy="503996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cs typeface="Times New Roman" panose="02020603050405020304" pitchFamily="18" charset="0"/>
              </a:rPr>
              <a:t>、考察一般情况</a:t>
            </a:r>
            <a:endParaRPr lang="en-US" altLang="zh-CN" sz="2400" b="1" dirty="0">
              <a:cs typeface="Times New Roman" panose="02020603050405020304" pitchFamily="18" charset="0"/>
            </a:endParaRPr>
          </a:p>
        </p:txBody>
      </p:sp>
      <p:pic>
        <p:nvPicPr>
          <p:cNvPr id="16387" name="图片 2">
            <a:extLst>
              <a:ext uri="{FF2B5EF4-FFF2-40B4-BE49-F238E27FC236}">
                <a16:creationId xmlns:a16="http://schemas.microsoft.com/office/drawing/2014/main" id="{D17F85C6-84E2-4C47-BBB4-0D9C34CB0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2" y="1772816"/>
            <a:ext cx="10585176" cy="463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5_fino">
  <a:themeElements>
    <a:clrScheme name="5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5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fino">
  <a:themeElements>
    <a:clrScheme name="6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6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fino">
  <a:themeElements>
    <a:clrScheme name="7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7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ch8 伍6版 异方差性</Template>
  <TotalTime>23</TotalTime>
  <Words>492</Words>
  <Application>Microsoft Office PowerPoint</Application>
  <PresentationFormat>宽屏</PresentationFormat>
  <Paragraphs>63</Paragraphs>
  <Slides>64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Times New Roman</vt:lpstr>
      <vt:lpstr>楷体_GB2312</vt:lpstr>
      <vt:lpstr>Arial</vt:lpstr>
      <vt:lpstr>宋体</vt:lpstr>
      <vt:lpstr>Calibri</vt:lpstr>
      <vt:lpstr>华文行楷</vt:lpstr>
      <vt:lpstr>Wingdings</vt:lpstr>
      <vt:lpstr>BISU</vt:lpstr>
      <vt:lpstr>5_fino</vt:lpstr>
      <vt:lpstr>6_fino</vt:lpstr>
      <vt:lpstr>7_fino</vt:lpstr>
      <vt:lpstr>Photo Editor 照片</vt:lpstr>
      <vt:lpstr>第8章 异方差性</vt:lpstr>
      <vt:lpstr>一、异方差性对OLS的影响</vt:lpstr>
      <vt:lpstr>PowerPoint 演示文稿</vt:lpstr>
      <vt:lpstr>PowerPoint 演示文稿</vt:lpstr>
      <vt:lpstr>二、OLS估计后的异方差性—稳健推断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三、对异方差性的检验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四、加权最小二乘法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 线性概率模型再讨论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第8章 异方差性</dc:title>
  <dc:creator>博 李</dc:creator>
  <cp:lastModifiedBy>博 李</cp:lastModifiedBy>
  <cp:revision>4</cp:revision>
  <dcterms:created xsi:type="dcterms:W3CDTF">2019-08-11T11:24:00Z</dcterms:created>
  <dcterms:modified xsi:type="dcterms:W3CDTF">2019-08-11T11:47:47Z</dcterms:modified>
</cp:coreProperties>
</file>